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sldIdLst>
    <p:sldId id="269" r:id="rId5"/>
    <p:sldId id="270" r:id="rId7"/>
    <p:sldId id="260" r:id="rId8"/>
    <p:sldId id="261" r:id="rId9"/>
    <p:sldId id="262" r:id="rId10"/>
    <p:sldId id="273" r:id="rId11"/>
    <p:sldId id="274" r:id="rId12"/>
    <p:sldId id="275" r:id="rId13"/>
    <p:sldId id="278" r:id="rId14"/>
    <p:sldId id="279" r:id="rId15"/>
    <p:sldId id="280" r:id="rId16"/>
  </p:sldIdLst>
  <p:sldSz cx="12192000" cy="6858000"/>
  <p:notesSz cx="6858000" cy="9144000"/>
  <p:embeddedFontLst>
    <p:embeddedFont>
      <p:font typeface="Algerian" panose="04020705040A02060702" charset="0"/>
      <p:regular r:id="rId20"/>
    </p:embeddedFont>
    <p:embeddedFont>
      <p:font typeface="Calibri Light" panose="020F0302020204030204" charset="0"/>
      <p:regular r:id="rId21"/>
      <p:italic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Inter" panose="0200050300000002000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6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8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7.xml"/><Relationship Id="rId4" Type="http://schemas.openxmlformats.org/officeDocument/2006/relationships/image" Target="../media/image1.png"/><Relationship Id="rId3" Type="http://schemas.openxmlformats.org/officeDocument/2006/relationships/tags" Target="../tags/tag36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5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image" Target="../media/image7.png"/><Relationship Id="rId12" Type="http://schemas.openxmlformats.org/officeDocument/2006/relationships/tags" Target="../tags/tag40.xml"/><Relationship Id="rId11" Type="http://schemas.openxmlformats.org/officeDocument/2006/relationships/image" Target="../media/image5.png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2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81.xml"/><Relationship Id="rId4" Type="http://schemas.openxmlformats.org/officeDocument/2006/relationships/image" Target="../media/image1.png"/><Relationship Id="rId3" Type="http://schemas.openxmlformats.org/officeDocument/2006/relationships/tags" Target="../tags/tag80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tags" Target="../tags/tag79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7.png"/><Relationship Id="rId12" Type="http://schemas.openxmlformats.org/officeDocument/2006/relationships/tags" Target="../tags/tag84.xml"/><Relationship Id="rId11" Type="http://schemas.openxmlformats.org/officeDocument/2006/relationships/image" Target="../media/image5.png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image" Target="../media/image8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image" Target="../media/image8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9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image" Target="../media/image11.png"/><Relationship Id="rId5" Type="http://schemas.openxmlformats.org/officeDocument/2006/relationships/tags" Target="../tags/tag169.xml"/><Relationship Id="rId4" Type="http://schemas.openxmlformats.org/officeDocument/2006/relationships/image" Target="../media/image10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0"/>
            <a:ext cx="1216787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0"/>
            <a:ext cx="1216787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67870" cy="6858000"/>
          </a:xfrm>
          <a:prstGeom prst="rect">
            <a:avLst/>
          </a:prstGeom>
        </p:spPr>
      </p:pic>
      <p:pic>
        <p:nvPicPr>
          <p:cNvPr id="28" name="图片 27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8255" y="0"/>
            <a:ext cx="12167235" cy="6858000"/>
          </a:xfrm>
          <a:prstGeom prst="rect">
            <a:avLst/>
          </a:prstGeom>
        </p:spPr>
      </p:pic>
      <p:sp>
        <p:nvSpPr>
          <p:cNvPr id="29" name="任意多边形 7"/>
          <p:cNvSpPr/>
          <p:nvPr userDrawn="1">
            <p:custDataLst>
              <p:tags r:id="rId12"/>
            </p:custDataLst>
          </p:nvPr>
        </p:nvSpPr>
        <p:spPr>
          <a:xfrm>
            <a:off x="292671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任意多边形 11"/>
          <p:cNvSpPr/>
          <p:nvPr userDrawn="1">
            <p:custDataLst>
              <p:tags r:id="rId13"/>
            </p:custDataLst>
          </p:nvPr>
        </p:nvSpPr>
        <p:spPr>
          <a:xfrm>
            <a:off x="632396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任意多边形 12"/>
          <p:cNvSpPr/>
          <p:nvPr userDrawn="1">
            <p:custDataLst>
              <p:tags r:id="rId14"/>
            </p:custDataLst>
          </p:nvPr>
        </p:nvSpPr>
        <p:spPr>
          <a:xfrm>
            <a:off x="258572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接连接符 31"/>
          <p:cNvCxnSpPr/>
          <p:nvPr userDrawn="1">
            <p:custDataLst>
              <p:tags r:id="rId15"/>
            </p:custDataLst>
          </p:nvPr>
        </p:nvCxnSpPr>
        <p:spPr>
          <a:xfrm>
            <a:off x="121221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16"/>
            </p:custDataLst>
          </p:nvPr>
        </p:nvCxnSpPr>
        <p:spPr>
          <a:xfrm>
            <a:off x="121221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17"/>
            </p:custDataLst>
          </p:nvPr>
        </p:nvCxnSpPr>
        <p:spPr>
          <a:xfrm>
            <a:off x="121221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2"/>
            </p:custDataLst>
          </p:nvPr>
        </p:nvSpPr>
        <p:spPr>
          <a:xfrm>
            <a:off x="1019810" y="2825115"/>
            <a:ext cx="7562215" cy="44894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3"/>
            </p:custDataLst>
          </p:nvPr>
        </p:nvSpPr>
        <p:spPr>
          <a:xfrm>
            <a:off x="1019810" y="354965"/>
            <a:ext cx="9667240" cy="2469515"/>
          </a:xfrm>
          <a:prstGeom prst="rect">
            <a:avLst/>
          </a:prstGeom>
          <a:noFill/>
        </p:spPr>
        <p:txBody>
          <a:bodyPr wrap="square" lIns="90170" tIns="46990" rIns="90170" bIns="0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defTabSz="96012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4"/>
            </p:custDataLst>
          </p:nvPr>
        </p:nvSpPr>
        <p:spPr>
          <a:xfrm>
            <a:off x="1019810" y="3365817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2" r="49154"/>
          <a:stretch>
            <a:fillRect/>
          </a:stretch>
        </p:blipFill>
        <p:spPr>
          <a:xfrm>
            <a:off x="0" y="5775287"/>
            <a:ext cx="6199186" cy="1082713"/>
          </a:xfrm>
          <a:custGeom>
            <a:avLst/>
            <a:gdLst>
              <a:gd name="connsiteX0" fmla="*/ 0 w 6199186"/>
              <a:gd name="connsiteY0" fmla="*/ 0 h 1082713"/>
              <a:gd name="connsiteX1" fmla="*/ 503521 w 6199186"/>
              <a:gd name="connsiteY1" fmla="*/ 90779 h 1082713"/>
              <a:gd name="connsiteX2" fmla="*/ 3936999 w 6199186"/>
              <a:gd name="connsiteY2" fmla="*/ 615992 h 1082713"/>
              <a:gd name="connsiteX3" fmla="*/ 6199186 w 6199186"/>
              <a:gd name="connsiteY3" fmla="*/ 1079542 h 1082713"/>
              <a:gd name="connsiteX4" fmla="*/ 0 w 6199186"/>
              <a:gd name="connsiteY4" fmla="*/ 1082713 h 108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9186" h="1082713">
                <a:moveTo>
                  <a:pt x="0" y="0"/>
                </a:moveTo>
                <a:lnTo>
                  <a:pt x="503521" y="90779"/>
                </a:lnTo>
                <a:cubicBezTo>
                  <a:pt x="1761160" y="304055"/>
                  <a:pt x="3112221" y="449490"/>
                  <a:pt x="3936999" y="615992"/>
                </a:cubicBezTo>
                <a:cubicBezTo>
                  <a:pt x="4879603" y="806280"/>
                  <a:pt x="4996919" y="808080"/>
                  <a:pt x="6199186" y="1079542"/>
                </a:cubicBezTo>
                <a:lnTo>
                  <a:pt x="0" y="1082713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>
            <p:custDataLst>
              <p:tags r:id="rId6"/>
            </p:custDataLst>
          </p:nvPr>
        </p:nvSpPr>
        <p:spPr>
          <a:xfrm>
            <a:off x="5900529" y="4126619"/>
            <a:ext cx="6291471" cy="2731381"/>
          </a:xfrm>
          <a:custGeom>
            <a:avLst/>
            <a:gdLst>
              <a:gd name="connsiteX0" fmla="*/ 6291471 w 6291471"/>
              <a:gd name="connsiteY0" fmla="*/ 0 h 2731381"/>
              <a:gd name="connsiteX1" fmla="*/ 6291471 w 6291471"/>
              <a:gd name="connsiteY1" fmla="*/ 2388457 h 2731381"/>
              <a:gd name="connsiteX2" fmla="*/ 6286942 w 6291471"/>
              <a:gd name="connsiteY2" fmla="*/ 2730866 h 2731381"/>
              <a:gd name="connsiteX3" fmla="*/ 5811378 w 6291471"/>
              <a:gd name="connsiteY3" fmla="*/ 2731381 h 2731381"/>
              <a:gd name="connsiteX4" fmla="*/ 0 w 6291471"/>
              <a:gd name="connsiteY4" fmla="*/ 2731381 h 2731381"/>
              <a:gd name="connsiteX5" fmla="*/ 151181 w 6291471"/>
              <a:gd name="connsiteY5" fmla="*/ 2712983 h 2731381"/>
              <a:gd name="connsiteX6" fmla="*/ 4215845 w 6291471"/>
              <a:gd name="connsiteY6" fmla="*/ 1821244 h 2731381"/>
              <a:gd name="connsiteX7" fmla="*/ 6212503 w 6291471"/>
              <a:gd name="connsiteY7" fmla="*/ 121327 h 273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1471" h="2731381">
                <a:moveTo>
                  <a:pt x="6291471" y="0"/>
                </a:moveTo>
                <a:lnTo>
                  <a:pt x="6291471" y="2388457"/>
                </a:lnTo>
                <a:lnTo>
                  <a:pt x="6286942" y="2730866"/>
                </a:lnTo>
                <a:lnTo>
                  <a:pt x="5811378" y="2731381"/>
                </a:lnTo>
                <a:lnTo>
                  <a:pt x="0" y="2731381"/>
                </a:lnTo>
                <a:lnTo>
                  <a:pt x="151181" y="2712983"/>
                </a:lnTo>
                <a:cubicBezTo>
                  <a:pt x="1232825" y="2585185"/>
                  <a:pt x="3243424" y="2389758"/>
                  <a:pt x="4215845" y="1821244"/>
                </a:cubicBezTo>
                <a:cubicBezTo>
                  <a:pt x="5123438" y="1290631"/>
                  <a:pt x="5832278" y="649641"/>
                  <a:pt x="6212503" y="121327"/>
                </a:cubicBezTo>
                <a:close/>
              </a:path>
            </a:pathLst>
          </a:custGeom>
          <a:gradFill flip="none" rotWithShape="1">
            <a:gsLst>
              <a:gs pos="61000">
                <a:schemeClr val="accent2">
                  <a:alpha val="0"/>
                </a:schemeClr>
              </a:gs>
              <a:gs pos="100000">
                <a:schemeClr val="accent2">
                  <a:alpha val="5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2562225" y="1086485"/>
            <a:ext cx="7067550" cy="95313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6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ctr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 b="981"/>
          <a:stretch>
            <a:fillRect/>
          </a:stretch>
        </p:blipFill>
        <p:spPr>
          <a:xfrm flipH="1">
            <a:off x="0" y="0"/>
            <a:ext cx="10740570" cy="6858000"/>
          </a:xfrm>
          <a:custGeom>
            <a:avLst/>
            <a:gdLst>
              <a:gd name="connsiteX0" fmla="*/ 10563225 w 10563225"/>
              <a:gd name="connsiteY0" fmla="*/ 0 h 6790690"/>
              <a:gd name="connsiteX1" fmla="*/ 0 w 10563225"/>
              <a:gd name="connsiteY1" fmla="*/ 0 h 6790690"/>
              <a:gd name="connsiteX2" fmla="*/ 0 w 10563225"/>
              <a:gd name="connsiteY2" fmla="*/ 6790690 h 6790690"/>
              <a:gd name="connsiteX3" fmla="*/ 10563225 w 1056322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225" h="6790690">
                <a:moveTo>
                  <a:pt x="10563225" y="0"/>
                </a:moveTo>
                <a:lnTo>
                  <a:pt x="0" y="0"/>
                </a:lnTo>
                <a:lnTo>
                  <a:pt x="0" y="6790690"/>
                </a:lnTo>
                <a:lnTo>
                  <a:pt x="10563225" y="6790690"/>
                </a:lnTo>
                <a:close/>
              </a:path>
            </a:pathLst>
          </a:cu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86" b="981"/>
          <a:stretch>
            <a:fillRect/>
          </a:stretch>
        </p:blipFill>
        <p:spPr>
          <a:xfrm flipH="1">
            <a:off x="-26399" y="0"/>
            <a:ext cx="10716035" cy="6858000"/>
          </a:xfrm>
          <a:custGeom>
            <a:avLst/>
            <a:gdLst>
              <a:gd name="connsiteX0" fmla="*/ 10539095 w 10539095"/>
              <a:gd name="connsiteY0" fmla="*/ 0 h 6790690"/>
              <a:gd name="connsiteX1" fmla="*/ 0 w 10539095"/>
              <a:gd name="connsiteY1" fmla="*/ 0 h 6790690"/>
              <a:gd name="connsiteX2" fmla="*/ 0 w 10539095"/>
              <a:gd name="connsiteY2" fmla="*/ 6790690 h 6790690"/>
              <a:gd name="connsiteX3" fmla="*/ 10539095 w 10539095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9095" h="6790690">
                <a:moveTo>
                  <a:pt x="10539095" y="0"/>
                </a:moveTo>
                <a:lnTo>
                  <a:pt x="0" y="0"/>
                </a:lnTo>
                <a:lnTo>
                  <a:pt x="0" y="6790690"/>
                </a:lnTo>
                <a:lnTo>
                  <a:pt x="10539095" y="679069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r="13287" b="980"/>
          <a:stretch>
            <a:fillRect/>
          </a:stretch>
        </p:blipFill>
        <p:spPr>
          <a:xfrm flipH="1">
            <a:off x="-26399" y="1295400"/>
            <a:ext cx="10728302" cy="5562600"/>
          </a:xfrm>
          <a:custGeom>
            <a:avLst/>
            <a:gdLst>
              <a:gd name="connsiteX0" fmla="*/ 10551160 w 10551160"/>
              <a:gd name="connsiteY0" fmla="*/ 0 h 6790690"/>
              <a:gd name="connsiteX1" fmla="*/ 0 w 10551160"/>
              <a:gd name="connsiteY1" fmla="*/ 0 h 6790690"/>
              <a:gd name="connsiteX2" fmla="*/ 0 w 10551160"/>
              <a:gd name="connsiteY2" fmla="*/ 6790690 h 6790690"/>
              <a:gd name="connsiteX3" fmla="*/ 10551160 w 105511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1160" h="6790690">
                <a:moveTo>
                  <a:pt x="10551160" y="0"/>
                </a:moveTo>
                <a:lnTo>
                  <a:pt x="0" y="0"/>
                </a:lnTo>
                <a:lnTo>
                  <a:pt x="0" y="6790690"/>
                </a:lnTo>
                <a:lnTo>
                  <a:pt x="10551160" y="6790690"/>
                </a:lnTo>
                <a:close/>
              </a:path>
            </a:pathLst>
          </a:custGeom>
        </p:spPr>
      </p:pic>
      <p:pic>
        <p:nvPicPr>
          <p:cNvPr id="22" name="图片 21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 r="13188" b="981"/>
          <a:stretch>
            <a:fillRect/>
          </a:stretch>
        </p:blipFill>
        <p:spPr>
          <a:xfrm flipH="1">
            <a:off x="-26399" y="0"/>
            <a:ext cx="10739924" cy="6858000"/>
          </a:xfrm>
          <a:custGeom>
            <a:avLst/>
            <a:gdLst>
              <a:gd name="connsiteX0" fmla="*/ 10562590 w 10562590"/>
              <a:gd name="connsiteY0" fmla="*/ 0 h 6790690"/>
              <a:gd name="connsiteX1" fmla="*/ 0 w 10562590"/>
              <a:gd name="connsiteY1" fmla="*/ 0 h 6790690"/>
              <a:gd name="connsiteX2" fmla="*/ 0 w 10562590"/>
              <a:gd name="connsiteY2" fmla="*/ 6790690 h 6790690"/>
              <a:gd name="connsiteX3" fmla="*/ 10562590 w 1056259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2590" h="6790690">
                <a:moveTo>
                  <a:pt x="10562590" y="0"/>
                </a:moveTo>
                <a:lnTo>
                  <a:pt x="0" y="0"/>
                </a:lnTo>
                <a:lnTo>
                  <a:pt x="0" y="6790690"/>
                </a:lnTo>
                <a:lnTo>
                  <a:pt x="10562590" y="6790690"/>
                </a:lnTo>
                <a:close/>
              </a:path>
            </a:pathLst>
          </a:custGeom>
        </p:spPr>
      </p:pic>
      <p:pic>
        <p:nvPicPr>
          <p:cNvPr id="23" name="图片 22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rcRect r="13387" b="981"/>
          <a:stretch>
            <a:fillRect/>
          </a:stretch>
        </p:blipFill>
        <p:spPr>
          <a:xfrm flipH="1">
            <a:off x="-26399" y="0"/>
            <a:ext cx="10715389" cy="6858000"/>
          </a:xfrm>
          <a:custGeom>
            <a:avLst/>
            <a:gdLst>
              <a:gd name="connsiteX0" fmla="*/ 10538460 w 10538460"/>
              <a:gd name="connsiteY0" fmla="*/ 0 h 6790690"/>
              <a:gd name="connsiteX1" fmla="*/ 0 w 10538460"/>
              <a:gd name="connsiteY1" fmla="*/ 0 h 6790690"/>
              <a:gd name="connsiteX2" fmla="*/ 0 w 10538460"/>
              <a:gd name="connsiteY2" fmla="*/ 6790690 h 6790690"/>
              <a:gd name="connsiteX3" fmla="*/ 10538460 w 10538460"/>
              <a:gd name="connsiteY3" fmla="*/ 6790690 h 679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8460" h="6790690">
                <a:moveTo>
                  <a:pt x="10538460" y="0"/>
                </a:moveTo>
                <a:lnTo>
                  <a:pt x="0" y="0"/>
                </a:lnTo>
                <a:lnTo>
                  <a:pt x="0" y="6790690"/>
                </a:lnTo>
                <a:lnTo>
                  <a:pt x="10538460" y="6790690"/>
                </a:lnTo>
                <a:close/>
              </a:path>
            </a:pathLst>
          </a:custGeom>
        </p:spPr>
      </p:pic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 flipH="1">
            <a:off x="-26399" y="4657664"/>
            <a:ext cx="7652651" cy="2200336"/>
          </a:xfrm>
          <a:custGeom>
            <a:avLst/>
            <a:gdLst>
              <a:gd name="connsiteX0" fmla="*/ 7165331 w 7526293"/>
              <a:gd name="connsiteY0" fmla="*/ 343 h 2178740"/>
              <a:gd name="connsiteX1" fmla="*/ 4982483 w 7526293"/>
              <a:gd name="connsiteY1" fmla="*/ 458525 h 2178740"/>
              <a:gd name="connsiteX2" fmla="*/ 81932 w 7526293"/>
              <a:gd name="connsiteY2" fmla="*/ 2091967 h 2178740"/>
              <a:gd name="connsiteX3" fmla="*/ 0 w 7526293"/>
              <a:gd name="connsiteY3" fmla="*/ 2178740 h 2178740"/>
              <a:gd name="connsiteX4" fmla="*/ 2263293 w 7526293"/>
              <a:gd name="connsiteY4" fmla="*/ 2178740 h 2178740"/>
              <a:gd name="connsiteX5" fmla="*/ 2346349 w 7526293"/>
              <a:gd name="connsiteY5" fmla="*/ 2112797 h 2178740"/>
              <a:gd name="connsiteX6" fmla="*/ 7372861 w 7526293"/>
              <a:gd name="connsiteY6" fmla="*/ 1751752 h 2178740"/>
              <a:gd name="connsiteX7" fmla="*/ 7526293 w 7526293"/>
              <a:gd name="connsiteY7" fmla="*/ 1773148 h 2178740"/>
              <a:gd name="connsiteX8" fmla="*/ 7526293 w 7526293"/>
              <a:gd name="connsiteY8" fmla="*/ 18947 h 2178740"/>
              <a:gd name="connsiteX9" fmla="*/ 7420168 w 7526293"/>
              <a:gd name="connsiteY9" fmla="*/ 9898 h 2178740"/>
              <a:gd name="connsiteX10" fmla="*/ 7165331 w 7526293"/>
              <a:gd name="connsiteY10" fmla="*/ 343 h 217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26293" h="2178740">
                <a:moveTo>
                  <a:pt x="7165331" y="343"/>
                </a:moveTo>
                <a:cubicBezTo>
                  <a:pt x="6557176" y="-6881"/>
                  <a:pt x="5851203" y="98202"/>
                  <a:pt x="4982483" y="458525"/>
                </a:cubicBezTo>
                <a:cubicBezTo>
                  <a:pt x="3058889" y="1256383"/>
                  <a:pt x="1950532" y="184204"/>
                  <a:pt x="81932" y="2091967"/>
                </a:cubicBezTo>
                <a:lnTo>
                  <a:pt x="0" y="2178740"/>
                </a:lnTo>
                <a:lnTo>
                  <a:pt x="2263293" y="2178740"/>
                </a:lnTo>
                <a:lnTo>
                  <a:pt x="2346349" y="2112797"/>
                </a:lnTo>
                <a:cubicBezTo>
                  <a:pt x="3842359" y="1005596"/>
                  <a:pt x="5634181" y="1486723"/>
                  <a:pt x="7372861" y="1751752"/>
                </a:cubicBezTo>
                <a:lnTo>
                  <a:pt x="7526293" y="1773148"/>
                </a:lnTo>
                <a:lnTo>
                  <a:pt x="7526293" y="18947"/>
                </a:lnTo>
                <a:lnTo>
                  <a:pt x="7420168" y="9898"/>
                </a:lnTo>
                <a:cubicBezTo>
                  <a:pt x="7337093" y="4699"/>
                  <a:pt x="7252210" y="1375"/>
                  <a:pt x="7165331" y="343"/>
                </a:cubicBez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 flipH="1">
            <a:off x="-1" y="3115570"/>
            <a:ext cx="4301394" cy="1351045"/>
          </a:xfrm>
          <a:custGeom>
            <a:avLst/>
            <a:gdLst>
              <a:gd name="connsiteX0" fmla="*/ 4230371 w 4230371"/>
              <a:gd name="connsiteY0" fmla="*/ 0 h 1337785"/>
              <a:gd name="connsiteX1" fmla="*/ 4036568 w 4230371"/>
              <a:gd name="connsiteY1" fmla="*/ 66473 h 1337785"/>
              <a:gd name="connsiteX2" fmla="*/ 0 w 4230371"/>
              <a:gd name="connsiteY2" fmla="*/ 1337785 h 1337785"/>
              <a:gd name="connsiteX3" fmla="*/ 2802256 w 4230371"/>
              <a:gd name="connsiteY3" fmla="*/ 829785 h 1337785"/>
              <a:gd name="connsiteX4" fmla="*/ 4122387 w 4230371"/>
              <a:gd name="connsiteY4" fmla="*/ 300802 h 1337785"/>
              <a:gd name="connsiteX5" fmla="*/ 4230371 w 4230371"/>
              <a:gd name="connsiteY5" fmla="*/ 244966 h 133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0371" h="1337785">
                <a:moveTo>
                  <a:pt x="4230371" y="0"/>
                </a:moveTo>
                <a:lnTo>
                  <a:pt x="4036568" y="66473"/>
                </a:lnTo>
                <a:cubicBezTo>
                  <a:pt x="2688407" y="499285"/>
                  <a:pt x="1319293" y="640158"/>
                  <a:pt x="0" y="1337785"/>
                </a:cubicBezTo>
                <a:cubicBezTo>
                  <a:pt x="783591" y="1154905"/>
                  <a:pt x="1912621" y="1037430"/>
                  <a:pt x="2802256" y="829785"/>
                </a:cubicBezTo>
                <a:cubicBezTo>
                  <a:pt x="3135869" y="751918"/>
                  <a:pt x="3628966" y="544392"/>
                  <a:pt x="4122387" y="300802"/>
                </a:cubicBezTo>
                <a:lnTo>
                  <a:pt x="4230371" y="244966"/>
                </a:ln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 flipH="1">
            <a:off x="-26399" y="4189040"/>
            <a:ext cx="8102399" cy="2552886"/>
          </a:xfrm>
          <a:custGeom>
            <a:avLst/>
            <a:gdLst>
              <a:gd name="connsiteX0" fmla="*/ 7968615 w 7968615"/>
              <a:gd name="connsiteY0" fmla="*/ 0 h 2527830"/>
              <a:gd name="connsiteX1" fmla="*/ 7578239 w 7968615"/>
              <a:gd name="connsiteY1" fmla="*/ 88240 h 2527830"/>
              <a:gd name="connsiteX2" fmla="*/ 1546860 w 7968615"/>
              <a:gd name="connsiteY2" fmla="*/ 1133370 h 2527830"/>
              <a:gd name="connsiteX3" fmla="*/ 0 w 7968615"/>
              <a:gd name="connsiteY3" fmla="*/ 2527830 h 2527830"/>
              <a:gd name="connsiteX4" fmla="*/ 2400300 w 7968615"/>
              <a:gd name="connsiteY4" fmla="*/ 1262910 h 2527830"/>
              <a:gd name="connsiteX5" fmla="*/ 4728210 w 7968615"/>
              <a:gd name="connsiteY5" fmla="*/ 1206395 h 2527830"/>
              <a:gd name="connsiteX6" fmla="*/ 7379970 w 7968615"/>
              <a:gd name="connsiteY6" fmla="*/ 427250 h 2527830"/>
              <a:gd name="connsiteX7" fmla="*/ 7909693 w 7968615"/>
              <a:gd name="connsiteY7" fmla="*/ 334701 h 2527830"/>
              <a:gd name="connsiteX8" fmla="*/ 7968615 w 7968615"/>
              <a:gd name="connsiteY8" fmla="*/ 323327 h 252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8615" h="2527830">
                <a:moveTo>
                  <a:pt x="7968615" y="0"/>
                </a:moveTo>
                <a:lnTo>
                  <a:pt x="7578239" y="88240"/>
                </a:lnTo>
                <a:cubicBezTo>
                  <a:pt x="5336857" y="566633"/>
                  <a:pt x="2440305" y="874290"/>
                  <a:pt x="1546860" y="1133370"/>
                </a:cubicBezTo>
                <a:cubicBezTo>
                  <a:pt x="355600" y="1478810"/>
                  <a:pt x="25400" y="2393210"/>
                  <a:pt x="0" y="2527830"/>
                </a:cubicBezTo>
                <a:cubicBezTo>
                  <a:pt x="156845" y="2509415"/>
                  <a:pt x="883920" y="1651530"/>
                  <a:pt x="2400300" y="1262910"/>
                </a:cubicBezTo>
                <a:cubicBezTo>
                  <a:pt x="3794760" y="996210"/>
                  <a:pt x="4267200" y="1224810"/>
                  <a:pt x="4728210" y="1206395"/>
                </a:cubicBezTo>
                <a:cubicBezTo>
                  <a:pt x="6615430" y="496465"/>
                  <a:pt x="6260465" y="622195"/>
                  <a:pt x="7379970" y="427250"/>
                </a:cubicBezTo>
                <a:cubicBezTo>
                  <a:pt x="7589877" y="390698"/>
                  <a:pt x="7762101" y="361959"/>
                  <a:pt x="7909693" y="334701"/>
                </a:cubicBezTo>
                <a:lnTo>
                  <a:pt x="7968615" y="323327"/>
                </a:ln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2484755" y="2760345"/>
            <a:ext cx="8078470" cy="1884045"/>
          </a:xfrm>
          <a:prstGeom prst="rect">
            <a:avLst/>
          </a:prstGeom>
          <a:noFill/>
        </p:spPr>
        <p:txBody>
          <a:bodyPr wrap="square" lIns="13970" tIns="0" rIns="9017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sym typeface="+mn-ea"/>
              </a:defRPr>
            </a:lvl1pPr>
          </a:lstStyle>
          <a:p>
            <a:pPr lvl="0" algn="r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序号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6393815" y="943430"/>
            <a:ext cx="4175125" cy="1805486"/>
          </a:xfrm>
          <a:prstGeom prst="rect">
            <a:avLst/>
          </a:prstGeom>
          <a:noFill/>
        </p:spPr>
        <p:txBody>
          <a:bodyPr wrap="none" lIns="90170" tIns="144000" rIns="0" bIns="0" rtlCol="0" anchor="b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1500" b="0" i="0" u="none" strike="noStrike" kern="1200" cap="none" spc="0" normalizeH="0" baseline="0" noProof="1" dirty="0">
                <a:gradFill>
                  <a:gsLst>
                    <a:gs pos="0">
                      <a:schemeClr val="accent2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0920000" scaled="0"/>
                </a:gradFill>
                <a:latin typeface="+mn-lt"/>
                <a:sym typeface="+mn-ea"/>
              </a:defRPr>
            </a:lvl1pPr>
          </a:lstStyle>
          <a:p>
            <a:pPr lvl="0" algn="r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 anchor="b" anchorCtr="0">
            <a:normAutofit/>
          </a:bodyPr>
          <a:lstStyle>
            <a:lvl1pPr algn="l"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10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87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lum contrast="6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5000"/>
                    </a14:imgEffect>
                    <a14:imgEffect>
                      <a14:colorTemperature colorTemp="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" y="0"/>
            <a:ext cx="1216787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lum bright="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0"/>
            <a:ext cx="12167870" cy="6858000"/>
          </a:xfrm>
          <a:prstGeom prst="rect">
            <a:avLst/>
          </a:prstGeom>
        </p:spPr>
      </p:pic>
      <p:pic>
        <p:nvPicPr>
          <p:cNvPr id="16" name="图片 15" descr="阿三大苏打是的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5" y="0"/>
            <a:ext cx="12167235" cy="6858000"/>
          </a:xfrm>
          <a:prstGeom prst="rect">
            <a:avLst/>
          </a:prstGeom>
        </p:spPr>
      </p:pic>
      <p:pic>
        <p:nvPicPr>
          <p:cNvPr id="17" name="图片 16" descr="all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24765" y="0"/>
            <a:ext cx="12167235" cy="6858000"/>
          </a:xfrm>
          <a:prstGeom prst="rect">
            <a:avLst/>
          </a:prstGeom>
        </p:spPr>
      </p:pic>
      <p:sp>
        <p:nvSpPr>
          <p:cNvPr id="18" name="任意多边形 7"/>
          <p:cNvSpPr/>
          <p:nvPr userDrawn="1">
            <p:custDataLst>
              <p:tags r:id="rId14"/>
            </p:custDataLst>
          </p:nvPr>
        </p:nvSpPr>
        <p:spPr>
          <a:xfrm>
            <a:off x="2935605" y="4612005"/>
            <a:ext cx="9265285" cy="2286000"/>
          </a:xfrm>
          <a:custGeom>
            <a:avLst/>
            <a:gdLst>
              <a:gd name="connsiteX0" fmla="*/ 0 w 14591"/>
              <a:gd name="connsiteY0" fmla="*/ 3600 h 3600"/>
              <a:gd name="connsiteX1" fmla="*/ 8006 w 14591"/>
              <a:gd name="connsiteY1" fmla="*/ 722 h 3600"/>
              <a:gd name="connsiteX2" fmla="*/ 14591 w 14591"/>
              <a:gd name="connsiteY2" fmla="*/ 443 h 3600"/>
              <a:gd name="connsiteX3" fmla="*/ 14574 w 14591"/>
              <a:gd name="connsiteY3" fmla="*/ 2951 h 3600"/>
              <a:gd name="connsiteX4" fmla="*/ 3550 w 14591"/>
              <a:gd name="connsiteY4" fmla="*/ 3569 h 3600"/>
              <a:gd name="connsiteX5" fmla="*/ 0 w 14591"/>
              <a:gd name="connsiteY5" fmla="*/ 3600 h 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1" h="3600">
                <a:moveTo>
                  <a:pt x="0" y="3600"/>
                </a:moveTo>
                <a:cubicBezTo>
                  <a:pt x="3120" y="178"/>
                  <a:pt x="4879" y="2019"/>
                  <a:pt x="8006" y="722"/>
                </a:cubicBezTo>
                <a:cubicBezTo>
                  <a:pt x="11133" y="-575"/>
                  <a:pt x="12921" y="228"/>
                  <a:pt x="14591" y="443"/>
                </a:cubicBezTo>
                <a:lnTo>
                  <a:pt x="14574" y="2951"/>
                </a:lnTo>
                <a:cubicBezTo>
                  <a:pt x="10938" y="3178"/>
                  <a:pt x="6770" y="833"/>
                  <a:pt x="3550" y="3569"/>
                </a:cubicBezTo>
                <a:lnTo>
                  <a:pt x="0" y="3600"/>
                </a:lnTo>
                <a:close/>
              </a:path>
            </a:pathLst>
          </a:custGeom>
          <a:gradFill>
            <a:gsLst>
              <a:gs pos="9000">
                <a:schemeClr val="accent4">
                  <a:lumMod val="75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多边形 11"/>
          <p:cNvSpPr/>
          <p:nvPr userDrawn="1">
            <p:custDataLst>
              <p:tags r:id="rId15"/>
            </p:custDataLst>
          </p:nvPr>
        </p:nvSpPr>
        <p:spPr>
          <a:xfrm>
            <a:off x="6332855" y="2300605"/>
            <a:ext cx="5855335" cy="2122170"/>
          </a:xfrm>
          <a:custGeom>
            <a:avLst/>
            <a:gdLst>
              <a:gd name="connsiteX0" fmla="*/ 0 w 9221"/>
              <a:gd name="connsiteY0" fmla="*/ 3342 h 3342"/>
              <a:gd name="connsiteX1" fmla="*/ 9221 w 9221"/>
              <a:gd name="connsiteY1" fmla="*/ 0 h 3342"/>
              <a:gd name="connsiteX2" fmla="*/ 4413 w 9221"/>
              <a:gd name="connsiteY2" fmla="*/ 2542 h 3342"/>
              <a:gd name="connsiteX3" fmla="*/ 0 w 9221"/>
              <a:gd name="connsiteY3" fmla="*/ 3342 h 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" h="3342">
                <a:moveTo>
                  <a:pt x="0" y="3342"/>
                </a:moveTo>
                <a:cubicBezTo>
                  <a:pt x="3022" y="1744"/>
                  <a:pt x="6210" y="2001"/>
                  <a:pt x="9221" y="0"/>
                </a:cubicBezTo>
                <a:cubicBezTo>
                  <a:pt x="9001" y="436"/>
                  <a:pt x="5814" y="2215"/>
                  <a:pt x="4413" y="2542"/>
                </a:cubicBezTo>
                <a:cubicBezTo>
                  <a:pt x="3012" y="2869"/>
                  <a:pt x="1234" y="3054"/>
                  <a:pt x="0" y="3342"/>
                </a:cubicBezTo>
                <a:close/>
              </a:path>
            </a:pathLst>
          </a:custGeom>
          <a:gradFill>
            <a:gsLst>
              <a:gs pos="9000">
                <a:schemeClr val="accent2"/>
              </a:gs>
              <a:gs pos="100000">
                <a:schemeClr val="accent2">
                  <a:lumMod val="75000"/>
                  <a:alpha val="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 12"/>
          <p:cNvSpPr/>
          <p:nvPr userDrawn="1">
            <p:custDataLst>
              <p:tags r:id="rId16"/>
            </p:custDataLst>
          </p:nvPr>
        </p:nvSpPr>
        <p:spPr>
          <a:xfrm>
            <a:off x="2594610" y="3696335"/>
            <a:ext cx="9502775" cy="2979420"/>
          </a:xfrm>
          <a:custGeom>
            <a:avLst/>
            <a:gdLst>
              <a:gd name="connsiteX0" fmla="*/ 2436 w 14965"/>
              <a:gd name="connsiteY0" fmla="*/ 2496 h 4692"/>
              <a:gd name="connsiteX1" fmla="*/ 14965 w 14965"/>
              <a:gd name="connsiteY1" fmla="*/ 0 h 4692"/>
              <a:gd name="connsiteX2" fmla="*/ 11622 w 14965"/>
              <a:gd name="connsiteY2" fmla="*/ 1384 h 4692"/>
              <a:gd name="connsiteX3" fmla="*/ 7446 w 14965"/>
              <a:gd name="connsiteY3" fmla="*/ 2611 h 4692"/>
              <a:gd name="connsiteX4" fmla="*/ 3780 w 14965"/>
              <a:gd name="connsiteY4" fmla="*/ 2700 h 4692"/>
              <a:gd name="connsiteX5" fmla="*/ 0 w 14965"/>
              <a:gd name="connsiteY5" fmla="*/ 4692 h 4692"/>
              <a:gd name="connsiteX6" fmla="*/ 2436 w 14965"/>
              <a:gd name="connsiteY6" fmla="*/ 2496 h 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65" h="4692">
                <a:moveTo>
                  <a:pt x="2436" y="2496"/>
                </a:moveTo>
                <a:cubicBezTo>
                  <a:pt x="4312" y="1952"/>
                  <a:pt x="11796" y="1272"/>
                  <a:pt x="14965" y="0"/>
                </a:cubicBezTo>
                <a:cubicBezTo>
                  <a:pt x="13460" y="1120"/>
                  <a:pt x="13385" y="1077"/>
                  <a:pt x="11622" y="1384"/>
                </a:cubicBezTo>
                <a:cubicBezTo>
                  <a:pt x="9859" y="1691"/>
                  <a:pt x="10418" y="1493"/>
                  <a:pt x="7446" y="2611"/>
                </a:cubicBezTo>
                <a:cubicBezTo>
                  <a:pt x="6720" y="2640"/>
                  <a:pt x="5976" y="2280"/>
                  <a:pt x="3780" y="2700"/>
                </a:cubicBezTo>
                <a:cubicBezTo>
                  <a:pt x="1392" y="3312"/>
                  <a:pt x="247" y="4663"/>
                  <a:pt x="0" y="4692"/>
                </a:cubicBezTo>
                <a:cubicBezTo>
                  <a:pt x="40" y="4480"/>
                  <a:pt x="560" y="3040"/>
                  <a:pt x="2436" y="2496"/>
                </a:cubicBezTo>
                <a:close/>
              </a:path>
            </a:pathLst>
          </a:custGeom>
          <a:gradFill>
            <a:gsLst>
              <a:gs pos="47000">
                <a:schemeClr val="accent2">
                  <a:alpha val="61000"/>
                </a:schemeClr>
              </a:gs>
              <a:gs pos="9000">
                <a:schemeClr val="accent1">
                  <a:alpha val="32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9"/>
          <p:cNvSpPr txBox="1">
            <a:spLocks noGrp="1"/>
          </p:cNvSpPr>
          <p:nvPr>
            <p:ph type="title" idx="9" hasCustomPrompt="1"/>
            <p:custDataLst>
              <p:tags r:id="rId17"/>
            </p:custDataLst>
          </p:nvPr>
        </p:nvSpPr>
        <p:spPr>
          <a:xfrm>
            <a:off x="1019810" y="1369060"/>
            <a:ext cx="7562215" cy="153797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lvl1pPr marL="0" marR="0" algn="l" defTabSz="96012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 defTabSz="960120"/>
            <a:r>
              <a:rPr dirty="0" err="1">
                <a:latin typeface="+mj-lt"/>
                <a:sym typeface="+mn-ea"/>
              </a:rPr>
              <a:t>Click to add title</a:t>
            </a:r>
            <a:endParaRPr dirty="0" err="1">
              <a:sym typeface="+mn-ea"/>
            </a:endParaRPr>
          </a:p>
        </p:txBody>
      </p:sp>
      <p:cxnSp>
        <p:nvCxnSpPr>
          <p:cNvPr id="21" name="直接连接符 20"/>
          <p:cNvCxnSpPr/>
          <p:nvPr userDrawn="1">
            <p:custDataLst>
              <p:tags r:id="rId18"/>
            </p:custDataLst>
          </p:nvPr>
        </p:nvCxnSpPr>
        <p:spPr>
          <a:xfrm>
            <a:off x="762001" y="1711779"/>
            <a:ext cx="0" cy="2047875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2"/>
                </a:gs>
                <a:gs pos="100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>
            <p:custDataLst>
              <p:tags r:id="rId19"/>
            </p:custDataLst>
          </p:nvPr>
        </p:nvCxnSpPr>
        <p:spPr>
          <a:xfrm>
            <a:off x="1221105" y="59372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>
            <p:custDataLst>
              <p:tags r:id="rId20"/>
            </p:custDataLst>
          </p:nvPr>
        </p:nvCxnSpPr>
        <p:spPr>
          <a:xfrm>
            <a:off x="1221105" y="659765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21"/>
            </p:custDataLst>
          </p:nvPr>
        </p:nvCxnSpPr>
        <p:spPr>
          <a:xfrm>
            <a:off x="1221105" y="725170"/>
            <a:ext cx="2051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22"/>
            </p:custDataLst>
          </p:nvPr>
        </p:nvSpPr>
        <p:spPr>
          <a:xfrm>
            <a:off x="1019810" y="3014981"/>
            <a:ext cx="7561580" cy="421640"/>
          </a:xfrm>
          <a:prstGeom prst="rect">
            <a:avLst/>
          </a:prstGeom>
          <a:noFill/>
        </p:spPr>
        <p:txBody>
          <a:bodyPr wrap="square" lIns="9000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14730" y="154305"/>
            <a:ext cx="10158730" cy="2460625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14920" y="2739957"/>
            <a:ext cx="10158984" cy="598297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14920" y="3644517"/>
            <a:ext cx="10158984" cy="1450413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960" y="1215852"/>
            <a:ext cx="6346190" cy="835025"/>
          </a:xfrm>
          <a:noFill/>
        </p:spPr>
        <p:txBody>
          <a:bodyPr wrap="square" anchor="t">
            <a:normAutofit/>
          </a:bodyPr>
          <a:lstStyle>
            <a:lvl1pPr algn="l">
              <a:defRPr sz="4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891004" y="2542032"/>
            <a:ext cx="9282964" cy="2490278"/>
          </a:xfrm>
          <a:noFill/>
        </p:spPr>
        <p:txBody>
          <a:bodyPr wrap="square" anchor="t">
            <a:normAutofit/>
          </a:bodyPr>
          <a:lstStyle>
            <a:lvl1pPr algn="r">
              <a:defRPr sz="39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891004" y="373224"/>
            <a:ext cx="9282964" cy="1912776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9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7230" y="325120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7230" y="320675"/>
            <a:ext cx="10798175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20040"/>
            <a:ext cx="10798810" cy="917575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6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50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lum bright="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014984" y="683768"/>
            <a:ext cx="10158984" cy="2361184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 b="1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14730" y="3557270"/>
            <a:ext cx="10158730" cy="1314450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0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3" Type="http://schemas.openxmlformats.org/officeDocument/2006/relationships/theme" Target="../theme/theme3.xml"/><Relationship Id="rId22" Type="http://schemas.openxmlformats.org/officeDocument/2006/relationships/tags" Target="../tags/tag183.xml"/><Relationship Id="rId21" Type="http://schemas.openxmlformats.org/officeDocument/2006/relationships/image" Target="../media/image12.png"/><Relationship Id="rId20" Type="http://schemas.openxmlformats.org/officeDocument/2006/relationships/tags" Target="../tags/tag182.xml"/><Relationship Id="rId2" Type="http://schemas.openxmlformats.org/officeDocument/2006/relationships/slideLayout" Target="../slideLayouts/slideLayout25.xml"/><Relationship Id="rId19" Type="http://schemas.openxmlformats.org/officeDocument/2006/relationships/image" Target="../media/image10.png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635" cy="6850380"/>
          </a:xfrm>
          <a:prstGeom prst="rect">
            <a:avLst/>
          </a:prstGeom>
          <a:gradFill>
            <a:gsLst>
              <a:gs pos="0">
                <a:schemeClr val="accent5">
                  <a:lumMod val="17000"/>
                </a:schemeClr>
              </a:gs>
              <a:gs pos="100000">
                <a:schemeClr val="accent5">
                  <a:lumMod val="3000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0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1800" b="0" i="0" u="none" strike="noStrike" kern="1200" cap="none" spc="0" normalizeH="0" baseline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6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400" b="0" i="0" u="none" strike="noStrike" kern="1200" cap="none" spc="150" normalizeH="0" baseline="0" smtClean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86920" cy="6857365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</a:schemeClr>
              </a:gs>
              <a:gs pos="100000">
                <a:schemeClr val="accent1">
                  <a:lumMod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7" r="36" b="26259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alphaModFix amt="40000"/>
            <a:duotone>
              <a:prstClr val="black"/>
              <a:schemeClr val="accent3">
                <a:tint val="45000"/>
                <a:satMod val="400000"/>
              </a:schemeClr>
            </a:duotone>
            <a:lum bright="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0669" r="4" b="26257"/>
          <a:stretch>
            <a:fillRect/>
          </a:stretch>
        </p:blipFill>
        <p:spPr>
          <a:xfrm>
            <a:off x="0" y="4589780"/>
            <a:ext cx="12187555" cy="22682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3" h="3572">
                <a:moveTo>
                  <a:pt x="0" y="0"/>
                </a:moveTo>
                <a:lnTo>
                  <a:pt x="19193" y="0"/>
                </a:lnTo>
                <a:lnTo>
                  <a:pt x="19193" y="3572"/>
                </a:lnTo>
                <a:lnTo>
                  <a:pt x="0" y="357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1" kern="1200" dirty="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lt1">
              <a:lumMod val="100000"/>
            </a:schemeClr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b="0" kern="1200">
          <a:solidFill>
            <a:schemeClr val="lt1">
              <a:lumMod val="100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lt1">
              <a:lumMod val="100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b="0" kern="1200">
          <a:solidFill>
            <a:schemeClr val="lt1">
              <a:lumMod val="100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b="0" kern="1200">
          <a:solidFill>
            <a:schemeClr val="lt1">
              <a:lumMod val="100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15.xml"/><Relationship Id="rId3" Type="http://schemas.openxmlformats.org/officeDocument/2006/relationships/image" Target="../media/image13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DIGITAL PORTFOLIO</a:t>
            </a:r>
            <a:endParaRPr lang="en-US">
              <a:latin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.</a:t>
            </a:r>
            <a:endParaRPr lang="en-US">
              <a:latin typeface="+mj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en-US">
                <a:latin typeface="+mn-lt"/>
              </a:rPr>
              <a:t>STUDENT NAME    : HARIHARAN S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    REGISTER NO AND NMID     : 24131041802521013  &amp;                                                                          	                                     asanm10424cs14 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DEPARTMENT            :Bsccomputer science 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COLLEGE/UNIVERSITY                :  JAWAHAR SCIENCE COLLEGE </a:t>
            </a:r>
            <a:endParaRPr lang="en-US">
              <a:latin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Results and Screenshots</a:t>
            </a:r>
            <a:endParaRPr lang="en-US" altLang="en-US"/>
          </a:p>
        </p:txBody>
      </p:sp>
      <p:pic>
        <p:nvPicPr>
          <p:cNvPr id="4" name="Content Placeholder 3" descr="HARI HARAN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67965" y="1512570"/>
            <a:ext cx="7114540" cy="52362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Summary: The project successfully demonstrates the power of HTML5, CSS3, and JavaScript to build a functional media player without requiring server-side components.</a:t>
            </a:r>
            <a:endParaRPr lang="en-US" altLang="en-US"/>
          </a:p>
          <a:p>
            <a:r>
              <a:rPr lang="en-US" altLang="en-US"/>
              <a:t>Learning Outcomes: Gained practical experience in front-end development, media handling, and client-side error management.</a:t>
            </a:r>
            <a:endParaRPr lang="en-US" altLang="en-US"/>
          </a:p>
          <a:p>
            <a:r>
              <a:rPr lang="en-US" altLang="en-US"/>
              <a:t>Future Enhancements:</a:t>
            </a:r>
            <a:endParaRPr lang="en-US" altLang="en-US"/>
          </a:p>
          <a:p>
            <a:r>
              <a:rPr lang="en-US" altLang="en-US"/>
              <a:t>Adding a progress bar for video loading.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 </a:t>
            </a:r>
            <a:endParaRPr lang="en-US">
              <a:latin typeface="+mj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pPr algn="r"/>
            <a:r>
              <a:rPr lang="en-US">
                <a:latin typeface="+mj-lt"/>
                <a:sym typeface="+mn-ea"/>
              </a:rPr>
              <a:t>PROJECT TITLE</a:t>
            </a:r>
            <a:endParaRPr 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573405" y="3429000"/>
            <a:ext cx="10158730" cy="2023110"/>
          </a:xfrm>
        </p:spPr>
        <p:txBody>
          <a:bodyPr/>
          <a:lstStyle/>
          <a:p>
            <a:pPr marL="0" lvl="3" indent="0">
              <a:buNone/>
            </a:pPr>
            <a:r>
              <a:rPr lang="en-US" altLang="en-US" sz="4000">
                <a:latin typeface="Algerian" panose="04020705040A02060702" charset="0"/>
                <a:cs typeface="Algerian" panose="04020705040A02060702" charset="0"/>
                <a:sym typeface="+mn-ea"/>
              </a:rPr>
              <a:t>                 SIMPLE WEB VIDEO PLAYER </a:t>
            </a:r>
            <a:endParaRPr lang="en-US" sz="40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AJENDA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 marL="457200" indent="-457200">
              <a:buAutoNum type="arabicPeriod"/>
            </a:pPr>
            <a:r>
              <a:rPr lang="en-US" altLang="en-US" sz="2000"/>
              <a:t>Problem Statement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Project Overview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End Users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Tools and Technologies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Portfolio design and Layout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Features and Functionality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Results and Screenshots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/>
              <a:t>Conclusion</a:t>
            </a:r>
            <a:endParaRPr lang="en-US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Problem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The Problem: Traditional video viewing often relies on specific platforms or software. Users need a simple, universal tool to play video files directly from their local machine or a direct web link without installing extra applications.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 Goal: To develop a lightweight, web-based video player that provides a convenient and platform-agnostic way to play video content.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Project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What it is: A web application built with HTML, CSS, and JavaScript.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Key Functionality: It allows users to either upload a video file from their computer or paste a direct video link to play the video in their web browser.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How it works: It uses standard web technologies to handle file input, URL management, and media playback.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End Users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General Audience: Anyone who needs to quickly watch a video without a dedicated media player.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Content Creators: Individuals who want to preview video files before uploading them to a platform.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Students/Professionals: People who receive video files and need to play them without worrying about format compatibility issues.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Tools and Technologies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HTML5: Used for the structure and core elements of the web page, including the &lt;video&gt; tag for media playback and &lt;input&gt; tags for file and URL input.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CSS3: Used for the styling and visual design, ensuring a clean and user-friendly interface.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JavaScript (ES6): The core logic of the application. It handles user interactions, manages video sources, and provides feedback on status and errors.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Portfolio design and Layout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en-US"/>
              <a:t>Layout: A single-page, responsive design.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  Key Components:</a:t>
            </a:r>
            <a:endParaRPr lang="en-US" altLang="en-US"/>
          </a:p>
          <a:p>
            <a:r>
              <a:rPr lang="en-US" altLang="en-US"/>
              <a:t>A prominent title at the top.</a:t>
            </a:r>
            <a:endParaRPr lang="en-US" altLang="en-US"/>
          </a:p>
          <a:p>
            <a:r>
              <a:rPr lang="en-US" altLang="en-US"/>
              <a:t>Two distinct sections for "Upload a file" and "Paste a link" separated by a clear divider.</a:t>
            </a:r>
            <a:endParaRPr lang="en-US" altLang="en-US"/>
          </a:p>
          <a:p>
            <a:r>
              <a:rPr lang="en-US" altLang="en-US"/>
              <a:t>A large video player area with standard controls (play, pause, volume, etc.).</a:t>
            </a:r>
            <a:endParaRPr lang="en-US" altLang="en-US"/>
          </a:p>
          <a:p>
            <a:r>
              <a:rPr lang="en-US" altLang="en-US"/>
              <a:t>A status message area to provide real-time feedback to the user.</a:t>
            </a:r>
            <a:endParaRPr lang="en-US" altLang="en-US"/>
          </a:p>
          <a:p>
            <a:r>
              <a:rPr lang="en-US" altLang="en-US"/>
              <a:t>Colors: A simple, modern color palette with a light background and a clean interface.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altLang="en-US">
                <a:sym typeface="+mn-ea"/>
              </a:rPr>
              <a:t>Features and Functionality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Video File Upload: Users can click a button to browse their local files and select a video. The video plays instantly.</a:t>
            </a:r>
            <a:endParaRPr lang="en-US" altLang="en-US"/>
          </a:p>
          <a:p>
            <a:r>
              <a:rPr lang="en-US" altLang="en-US"/>
              <a:t>Error Handling: The player detects common issues like invalid links or unsupported file formats and displays a clear message to the user.</a:t>
            </a:r>
            <a:endParaRPr lang="en-US" altLang="en-US"/>
          </a:p>
          <a:p>
            <a:r>
              <a:rPr lang="en-US" altLang="en-US"/>
              <a:t>Universal Controls: The built-in HTML &lt;video&gt; element provides standard playback controls, which are familiar to all users.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2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426"/>
</p:tagLst>
</file>

<file path=ppt/tags/tag10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26"/>
  <p:tag name="KSO_WM_TEMPLATE_THUMBS_INDEX" val="1、9"/>
  <p:tag name="KSO_WM_SPECIAL_SOURCE" val="bdnull"/>
</p:tagLst>
</file>

<file path=ppt/tags/tag10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3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3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18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1"/>
  <p:tag name="KSO_WM_TEMPLATE_THUMBS_INDEX" val="1、9"/>
  <p:tag name="KSO_WM_SPECIAL_SOURCE" val="bdnull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31_1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8"/>
  <p:tag name="KSO_WM_UNIT_PRESET_TEXT" val="Your title here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</p:tagLst>
</file>

<file path=ppt/tags/tag186.xml><?xml version="1.0" encoding="utf-8"?>
<p:tagLst xmlns:p="http://schemas.openxmlformats.org/presentationml/2006/main">
  <p:tag name="KSO_WM_UNIT_SUBTYPE" val="b"/>
  <p:tag name="KSO_WM_UNIT_NOCLEAR" val="0"/>
  <p:tag name="KSO_WM_UNIT_VALUE" val="21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031_1*f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Name"/>
</p:tagLst>
</file>

<file path=ppt/tags/tag187.xml><?xml version="1.0" encoding="utf-8"?>
<p:tagLst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14"/>
  <p:tag name="KSO_WM_UNIT_PRESET_TEXT" val="单击此处编辑母版标题样式"/>
</p:tagLst>
</file>

<file path=ppt/tags/tag189.xml><?xml version="1.0" encoding="utf-8"?>
<p:tagLst xmlns:p="http://schemas.openxmlformats.org/presentationml/2006/main">
  <p:tag name="KSO_WM_UNIT_SUBTYPE" val="b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PRESET_TEXT" val="节编号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custom20238031_1*b*1"/>
  <p:tag name="KSO_WM_TEMPLATE_CATEGORY" val="custom"/>
  <p:tag name="KSO_WM_TEMPLATE_INDEX" val="20238031"/>
  <p:tag name="KSO_WM_UNIT_LAYERLEVEL" val="1"/>
  <p:tag name="KSO_WM_TAG_VERSION" val="3.0"/>
  <p:tag name="KSO_WM_BEAUTIFY_FLAG" val="#wm#"/>
  <p:tag name="KSO_WM_UNIT_VALUE" val="43"/>
  <p:tag name="KSO_WM_UNIT_PRESET_TEXT" val="Click to add subtitle"/>
  <p:tag name="KSO_WM_UNIT_TYPE_DROP" val="b"/>
</p:tagLst>
</file>

<file path=ppt/tags/tag191.xml><?xml version="1.0" encoding="utf-8"?>
<p:tagLst xmlns:p="http://schemas.openxmlformats.org/presentationml/2006/main">
  <p:tag name="KSO_WM_SLIDE_ID" val="custom2023803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31"/>
  <p:tag name="KSO_WM_SLIDE_LAYOUT" val="a_b_f"/>
  <p:tag name="KSO_WM_SLIDE_LAYOUT_CNT" val="1_1_1"/>
  <p:tag name="KSO_WM_TEMPLATE_THUMBS_INDEX" val="1、9"/>
  <p:tag name="KSO_WM_SPECIAL_SOURCE" val="bdnul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UNIT_SUBTYPE" val="a"/>
  <p:tag name="KSO_WM_UNIT_PRESET_TEXT" val="单击此处编辑母版文本样式&#10;二级&#10;三级&#10;四级&#10;五级"/>
  <p:tag name="KSO_WM_UNIT_NOCLEAR" val="0"/>
  <p:tag name="KSO_WM_UNIT_VALUE" val="330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2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1.xml><?xml version="1.0" encoding="utf-8"?>
<p:tagLst xmlns:p="http://schemas.openxmlformats.org/presentationml/2006/main">
  <p:tag name="KSO_WM_UNIT_ISCONTENTSTITLE" val="1"/>
  <p:tag name="KSO_WM_UNIT_ISNUMDGMTITLE" val="0"/>
  <p:tag name="KSO_WM_UNIT_PRESET_TEXT" val="-  目录  -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  <p:tag name="KSO_WM_UNIT_PRESET_TEXT" val="01"/>
  <p:tag name="KSO_WM_UNIT_NOCLEAR" val="0"/>
  <p:tag name="KSO_WM_UNIT_VALUE" val="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88.xml><?xml version="1.0" encoding="utf-8"?>
<p:tagLst xmlns:p="http://schemas.openxmlformats.org/presentationml/2006/main">
  <p:tag name="PA" val="v5.2.1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THANK YOU"/>
  <p:tag name="KSO_WM_UNIT_NOCLEAR" val="0"/>
  <p:tag name="KSO_WM_UNIT_VALUE" val="13"/>
  <p:tag name="KSO_WM_UNIT_CONTENT_GROUP_TYPE" val="contentchip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LINE_FORE_SCHEMECOLOR_INDEX_1_BRIGHTNESS" val="0"/>
  <p:tag name="KSO_WM_UNIT_LINE_FORE_SCHEMECOLOR_INDEX_1" val="8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90"/>
  <p:tag name="KSO_WM_UNIT_LINE_GRADIENT_DIRECTION" val="1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CONTENT_GROUP_TYPE" val="contentchip"/>
  <p:tag name="KSO_WM_UNIT_TYPE" val="i"/>
  <p:tag name="KSO_WM_UNIT_INDEX" val="10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7">
      <a:dk1>
        <a:srgbClr val="000000"/>
      </a:dk1>
      <a:lt1>
        <a:srgbClr val="FFFFFF"/>
      </a:lt1>
      <a:dk2>
        <a:srgbClr val="0C0054"/>
      </a:dk2>
      <a:lt2>
        <a:srgbClr val="EAE7FF"/>
      </a:lt2>
      <a:accent1>
        <a:srgbClr val="0099FF"/>
      </a:accent1>
      <a:accent2>
        <a:srgbClr val="E000FE"/>
      </a:accent2>
      <a:accent3>
        <a:srgbClr val="17C4DB"/>
      </a:accent3>
      <a:accent4>
        <a:srgbClr val="5A5CFF"/>
      </a:accent4>
      <a:accent5>
        <a:srgbClr val="863DFE"/>
      </a:accent5>
      <a:accent6>
        <a:srgbClr val="B31FFE"/>
      </a:accent6>
      <a:hlink>
        <a:srgbClr val="0563C1"/>
      </a:hlink>
      <a:folHlink>
        <a:srgbClr val="954F72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自定义 386">
      <a:dk1>
        <a:sysClr val="windowText" lastClr="000000"/>
      </a:dk1>
      <a:lt1>
        <a:sysClr val="window" lastClr="FFFFFF"/>
      </a:lt1>
      <a:dk2>
        <a:srgbClr val="170058"/>
      </a:dk2>
      <a:lt2>
        <a:srgbClr val="F4F3FF"/>
      </a:lt2>
      <a:accent1>
        <a:srgbClr val="8C79FF"/>
      </a:accent1>
      <a:accent2>
        <a:srgbClr val="6A5BFF"/>
      </a:accent2>
      <a:accent3>
        <a:srgbClr val="FB73F5"/>
      </a:accent3>
      <a:accent4>
        <a:srgbClr val="A3BDFF"/>
      </a:accent4>
      <a:accent5>
        <a:srgbClr val="71CAF0"/>
      </a:accent5>
      <a:accent6>
        <a:srgbClr val="F2AB51"/>
      </a:accent6>
      <a:hlink>
        <a:srgbClr val="658BD5"/>
      </a:hlink>
      <a:folHlink>
        <a:srgbClr val="A16AA5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3222</Words>
  <Application>WPS Presentation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Wingdings</vt:lpstr>
      <vt:lpstr>Algerian</vt:lpstr>
      <vt:lpstr>Nunito Sans</vt:lpstr>
      <vt:lpstr>Segoe Print</vt:lpstr>
      <vt:lpstr>Nunito Sans ExtraBold</vt:lpstr>
      <vt:lpstr>Microsoft YaHei</vt:lpstr>
      <vt:lpstr>Arial Unicode MS</vt:lpstr>
      <vt:lpstr>Calibri Light</vt:lpstr>
      <vt:lpstr>Calibri</vt:lpstr>
      <vt:lpstr>Inter</vt:lpstr>
      <vt:lpstr>Inter Bold</vt:lpstr>
      <vt:lpstr>Office Theme</vt:lpstr>
      <vt:lpstr>1_Office Theme</vt:lpstr>
      <vt:lpstr>3_Office Theme</vt:lpstr>
      <vt:lpstr>DIGITAL PORTFOLIO</vt:lpstr>
      <vt:lpstr> </vt:lpstr>
      <vt:lpstr>AJENDA </vt:lpstr>
      <vt:lpstr>Problem Statement</vt:lpstr>
      <vt:lpstr>Project Overview</vt:lpstr>
      <vt:lpstr>End Users</vt:lpstr>
      <vt:lpstr>Tools and Technologies</vt:lpstr>
      <vt:lpstr>Portfolio design and Layout</vt:lpstr>
      <vt:lpstr>Features and Functionality</vt:lpstr>
      <vt:lpstr>Results and Screenshots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PORTFILO</dc:title>
  <dc:creator/>
  <cp:lastModifiedBy>Mersal Karthi</cp:lastModifiedBy>
  <cp:revision>8</cp:revision>
  <dcterms:created xsi:type="dcterms:W3CDTF">2025-08-23T14:52:00Z</dcterms:created>
  <dcterms:modified xsi:type="dcterms:W3CDTF">2025-08-24T09:14:15Z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C5E774A0336A415196C327E310325454_13</vt:lpwstr>
  </property>
  <property fmtid="{D5CDD505-2E9C-101B-9397-08002B2CF9AE}" pid="3" name="KSOProductBuildVer">
    <vt:lpwstr>1033-12.2.0.21931</vt:lpwstr>
  </property>
</Properties>
</file>